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Montserrat"/>
      <p:regular r:id="rId22"/>
      <p:bold r:id="rId23"/>
      <p:italic r:id="rId24"/>
      <p:boldItalic r:id="rId25"/>
    </p:embeddedFont>
    <p:embeddedFont>
      <p:font typeface="Quicksand"/>
      <p:regular r:id="rId26"/>
      <p:bold r:id="rId27"/>
    </p:embeddedFont>
    <p:embeddedFont>
      <p:font typeface="Quicksand SemiBold"/>
      <p:regular r:id="rId28"/>
      <p:bold r:id="rId29"/>
    </p:embeddedFont>
    <p:embeddedFont>
      <p:font typeface="Quicksand Medium"/>
      <p:regular r:id="rId30"/>
      <p:bold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regular.fntdata"/><Relationship Id="rId21" Type="http://schemas.openxmlformats.org/officeDocument/2006/relationships/slide" Target="slides/slide16.xml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Quicksand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QuicksandSemiBold-regular.fntdata"/><Relationship Id="rId27" Type="http://schemas.openxmlformats.org/officeDocument/2006/relationships/font" Target="fonts/Quicksan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QuicksandSemiBo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QuicksandMedium-bold.fntdata"/><Relationship Id="rId30" Type="http://schemas.openxmlformats.org/officeDocument/2006/relationships/font" Target="fonts/QuicksandMedium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4.png>
</file>

<file path=ppt/media/image16.jpg>
</file>

<file path=ppt/media/image17.png>
</file>

<file path=ppt/media/image19.png>
</file>

<file path=ppt/media/image2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20f6039c8a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20f6039c8a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20f6039c8a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20f6039c8a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22ffc9bae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22ffc9bae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2081832b09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2081832b09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1af26d72f6_1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1af26d72f6_1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1af26d72f6_1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1af26d72f6_1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20f6039c8a_0_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20f6039c8a_0_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2081832b0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2081832b0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2081832b09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2081832b0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2081832b09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2081832b0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2081832b09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2081832b09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2081832b09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2081832b09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081832b09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2081832b09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2081832b09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2081832b09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20f6039c8a_0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20f6039c8a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2.png"/><Relationship Id="rId5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Relationship Id="rId4" Type="http://schemas.openxmlformats.org/officeDocument/2006/relationships/image" Target="../media/image3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Relationship Id="rId9" Type="http://schemas.openxmlformats.org/officeDocument/2006/relationships/image" Target="../media/image31.png"/><Relationship Id="rId5" Type="http://schemas.openxmlformats.org/officeDocument/2006/relationships/image" Target="../media/image25.png"/><Relationship Id="rId6" Type="http://schemas.openxmlformats.org/officeDocument/2006/relationships/image" Target="../media/image27.png"/><Relationship Id="rId7" Type="http://schemas.openxmlformats.org/officeDocument/2006/relationships/image" Target="../media/image30.png"/><Relationship Id="rId8" Type="http://schemas.openxmlformats.org/officeDocument/2006/relationships/image" Target="../media/image2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Relationship Id="rId4" Type="http://schemas.openxmlformats.org/officeDocument/2006/relationships/image" Target="../media/image26.png"/><Relationship Id="rId5" Type="http://schemas.openxmlformats.org/officeDocument/2006/relationships/image" Target="../media/image31.png"/><Relationship Id="rId6" Type="http://schemas.openxmlformats.org/officeDocument/2006/relationships/image" Target="../media/image2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Relationship Id="rId4" Type="http://schemas.openxmlformats.org/officeDocument/2006/relationships/image" Target="../media/image3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Relationship Id="rId4" Type="http://schemas.openxmlformats.org/officeDocument/2006/relationships/image" Target="../media/image31.png"/><Relationship Id="rId5" Type="http://schemas.openxmlformats.org/officeDocument/2006/relationships/image" Target="../media/image33.png"/><Relationship Id="rId6" Type="http://schemas.openxmlformats.org/officeDocument/2006/relationships/image" Target="../media/image3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image" Target="../media/image3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t.me/vnhcgc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32.png"/><Relationship Id="rId6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Relationship Id="rId4" Type="http://schemas.openxmlformats.org/officeDocument/2006/relationships/image" Target="../media/image31.png"/><Relationship Id="rId5" Type="http://schemas.openxmlformats.org/officeDocument/2006/relationships/image" Target="../media/image14.png"/><Relationship Id="rId6" Type="http://schemas.openxmlformats.org/officeDocument/2006/relationships/image" Target="../media/image4.png"/><Relationship Id="rId7" Type="http://schemas.openxmlformats.org/officeDocument/2006/relationships/image" Target="../media/image9.png"/><Relationship Id="rId8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10.png"/><Relationship Id="rId5" Type="http://schemas.openxmlformats.org/officeDocument/2006/relationships/image" Target="../media/image3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11.jpg"/><Relationship Id="rId5" Type="http://schemas.openxmlformats.org/officeDocument/2006/relationships/image" Target="../media/image3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12.png"/><Relationship Id="rId7" Type="http://schemas.openxmlformats.org/officeDocument/2006/relationships/image" Target="../media/image31.png"/><Relationship Id="rId8" Type="http://schemas.openxmlformats.org/officeDocument/2006/relationships/image" Target="../media/image1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31.png"/><Relationship Id="rId5" Type="http://schemas.openxmlformats.org/officeDocument/2006/relationships/image" Target="../media/image28.png"/><Relationship Id="rId6" Type="http://schemas.openxmlformats.org/officeDocument/2006/relationships/image" Target="../media/image23.png"/><Relationship Id="rId7" Type="http://schemas.openxmlformats.org/officeDocument/2006/relationships/image" Target="../media/image21.png"/><Relationship Id="rId8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81124" y="1728000"/>
            <a:ext cx="8928900" cy="16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18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Vietnam Hyper-casual Game Contest 2022 Guidelines</a:t>
            </a:r>
            <a:endParaRPr sz="418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grpSp>
        <p:nvGrpSpPr>
          <p:cNvPr id="55" name="Google Shape;55;p13"/>
          <p:cNvGrpSpPr/>
          <p:nvPr/>
        </p:nvGrpSpPr>
        <p:grpSpPr>
          <a:xfrm>
            <a:off x="741300" y="329400"/>
            <a:ext cx="7736775" cy="697999"/>
            <a:chOff x="741300" y="329400"/>
            <a:chExt cx="7736775" cy="697999"/>
          </a:xfrm>
        </p:grpSpPr>
        <p:pic>
          <p:nvPicPr>
            <p:cNvPr id="56" name="Google Shape;56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41300" y="376450"/>
              <a:ext cx="1768791" cy="6263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" name="Google Shape;57;p13"/>
            <p:cNvPicPr preferRelativeResize="0"/>
            <p:nvPr/>
          </p:nvPicPr>
          <p:blipFill rotWithShape="1">
            <a:blip r:embed="rId4">
              <a:alphaModFix/>
            </a:blip>
            <a:srcRect b="27763" l="0" r="0" t="29784"/>
            <a:stretch/>
          </p:blipFill>
          <p:spPr>
            <a:xfrm>
              <a:off x="6833775" y="329400"/>
              <a:ext cx="1644300" cy="697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" name="Google Shape;58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455250" y="417650"/>
              <a:ext cx="2233500" cy="5215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2"/>
          <p:cNvSpPr txBox="1"/>
          <p:nvPr>
            <p:ph type="title"/>
          </p:nvPr>
        </p:nvSpPr>
        <p:spPr>
          <a:xfrm>
            <a:off x="235500" y="213875"/>
            <a:ext cx="303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Nguồn ý tưởng</a:t>
            </a:r>
            <a:endParaRPr b="1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64" name="Google Shape;164;p22"/>
          <p:cNvSpPr txBox="1"/>
          <p:nvPr/>
        </p:nvSpPr>
        <p:spPr>
          <a:xfrm>
            <a:off x="7295625" y="293475"/>
            <a:ext cx="1527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Chợ ứng dụng</a:t>
            </a:r>
            <a:endParaRPr b="1" sz="150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165" name="Google Shape;165;p22"/>
          <p:cNvCxnSpPr/>
          <p:nvPr/>
        </p:nvCxnSpPr>
        <p:spPr>
          <a:xfrm flipH="1" rot="10800000">
            <a:off x="127800" y="837295"/>
            <a:ext cx="8888400" cy="12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166" name="Google Shape;16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74848" y="4752225"/>
            <a:ext cx="420500" cy="21815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2"/>
          <p:cNvSpPr/>
          <p:nvPr/>
        </p:nvSpPr>
        <p:spPr>
          <a:xfrm>
            <a:off x="573400" y="1046975"/>
            <a:ext cx="7709100" cy="462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2"/>
          <p:cNvSpPr/>
          <p:nvPr/>
        </p:nvSpPr>
        <p:spPr>
          <a:xfrm>
            <a:off x="573400" y="1906150"/>
            <a:ext cx="7709100" cy="659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2"/>
          <p:cNvSpPr/>
          <p:nvPr/>
        </p:nvSpPr>
        <p:spPr>
          <a:xfrm>
            <a:off x="592300" y="2961175"/>
            <a:ext cx="7709100" cy="659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2"/>
          <p:cNvSpPr/>
          <p:nvPr/>
        </p:nvSpPr>
        <p:spPr>
          <a:xfrm>
            <a:off x="614050" y="4013225"/>
            <a:ext cx="7636200" cy="913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2"/>
          <p:cNvSpPr txBox="1"/>
          <p:nvPr/>
        </p:nvSpPr>
        <p:spPr>
          <a:xfrm>
            <a:off x="1459775" y="1085513"/>
            <a:ext cx="5592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Tìm kiếm ý tưởng từ các chợ </a:t>
            </a:r>
            <a:r>
              <a:rPr lang="en" sz="12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Ứng dụng như</a:t>
            </a:r>
            <a:r>
              <a:rPr lang="en" sz="12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 App Stores/G</a:t>
            </a:r>
            <a:r>
              <a:rPr lang="en" sz="12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oogle Play</a:t>
            </a:r>
            <a:endParaRPr sz="120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72" name="Google Shape;172;p22"/>
          <p:cNvSpPr txBox="1"/>
          <p:nvPr>
            <p:ph idx="1" type="body"/>
          </p:nvPr>
        </p:nvSpPr>
        <p:spPr>
          <a:xfrm>
            <a:off x="798400" y="1931625"/>
            <a:ext cx="7258800" cy="65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292100" marR="292100" rtl="0" algn="ctr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" sz="12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Truy cập các Chợ ứng dụng, tìm kiếm top 10 Hyper-casual games, xem và chơi thử. Viết lại những điểm chung của chúng về các yếu tố: mechanics, theme, sub-genre. </a:t>
            </a:r>
            <a:endParaRPr sz="120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73" name="Google Shape;173;p22"/>
          <p:cNvSpPr txBox="1"/>
          <p:nvPr/>
        </p:nvSpPr>
        <p:spPr>
          <a:xfrm>
            <a:off x="963875" y="3003325"/>
            <a:ext cx="6672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Tìm kiếm top 20 game theo từng dòng Game (genre), viết lại các mechanics, themes mà bạn nghĩ có thể thành công.</a:t>
            </a:r>
            <a:endParaRPr sz="120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74" name="Google Shape;174;p22"/>
          <p:cNvSpPr txBox="1"/>
          <p:nvPr/>
        </p:nvSpPr>
        <p:spPr>
          <a:xfrm>
            <a:off x="798400" y="4130875"/>
            <a:ext cx="7121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Tạo một bảng tính để tổng hợp tất cả các dữ liệu bạn có thể thu thập được gồm title, sub-genre, mechanic, theme,... Từ bảng tính đó hãy thử ghép cặp các yếu tố với nhau, hoặc sáng tạo cho mình những yếu tố độc nhất chưa từng xuất hiện.</a:t>
            </a:r>
            <a:endParaRPr sz="120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75" name="Google Shape;175;p22"/>
          <p:cNvSpPr/>
          <p:nvPr/>
        </p:nvSpPr>
        <p:spPr>
          <a:xfrm>
            <a:off x="4221150" y="1628625"/>
            <a:ext cx="265800" cy="1707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2"/>
          <p:cNvSpPr/>
          <p:nvPr/>
        </p:nvSpPr>
        <p:spPr>
          <a:xfrm>
            <a:off x="4221150" y="2690900"/>
            <a:ext cx="265800" cy="1707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2"/>
          <p:cNvSpPr/>
          <p:nvPr/>
        </p:nvSpPr>
        <p:spPr>
          <a:xfrm>
            <a:off x="4221150" y="3752425"/>
            <a:ext cx="265800" cy="1707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3"/>
          <p:cNvSpPr txBox="1"/>
          <p:nvPr>
            <p:ph type="title"/>
          </p:nvPr>
        </p:nvSpPr>
        <p:spPr>
          <a:xfrm>
            <a:off x="311700" y="145150"/>
            <a:ext cx="293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Nguồn ý tưởng</a:t>
            </a:r>
            <a:endParaRPr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3"/>
          <p:cNvSpPr txBox="1"/>
          <p:nvPr/>
        </p:nvSpPr>
        <p:spPr>
          <a:xfrm>
            <a:off x="3054025" y="1277900"/>
            <a:ext cx="237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292100" marR="292100" rtl="0" algn="l">
              <a:lnSpc>
                <a:spcPct val="160000"/>
              </a:lnSpc>
              <a:spcBef>
                <a:spcPts val="0"/>
              </a:spcBef>
              <a:spcAft>
                <a:spcPts val="900"/>
              </a:spcAft>
              <a:buNone/>
            </a:pPr>
            <a:r>
              <a:rPr lang="en" sz="12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New Games Daily</a:t>
            </a:r>
            <a:endParaRPr sz="12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85" name="Google Shape;185;p23"/>
          <p:cNvSpPr txBox="1"/>
          <p:nvPr/>
        </p:nvSpPr>
        <p:spPr>
          <a:xfrm>
            <a:off x="7410600" y="231388"/>
            <a:ext cx="1421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Social Media</a:t>
            </a:r>
            <a:endParaRPr b="1" sz="150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86" name="Google Shape;186;p23"/>
          <p:cNvSpPr txBox="1"/>
          <p:nvPr/>
        </p:nvSpPr>
        <p:spPr>
          <a:xfrm>
            <a:off x="3361200" y="3672138"/>
            <a:ext cx="1807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Top trends on Tiktok</a:t>
            </a:r>
            <a:endParaRPr sz="12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87" name="Google Shape;187;p23"/>
          <p:cNvSpPr txBox="1"/>
          <p:nvPr/>
        </p:nvSpPr>
        <p:spPr>
          <a:xfrm>
            <a:off x="6197925" y="3483600"/>
            <a:ext cx="2782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Một số hashtag trên TikTok khác: </a:t>
            </a:r>
            <a:r>
              <a:rPr lang="en" sz="10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@hypergamer3d @gameplayer3216, @daily.hc,, #flex, #rich, #money, #sucessstory, #teamup, #transformation</a:t>
            </a:r>
            <a:endParaRPr sz="10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88" name="Google Shape;188;p23"/>
          <p:cNvSpPr txBox="1"/>
          <p:nvPr/>
        </p:nvSpPr>
        <p:spPr>
          <a:xfrm>
            <a:off x="6672975" y="1331900"/>
            <a:ext cx="1536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5-Minutes Crafts</a:t>
            </a:r>
            <a:endParaRPr sz="12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89" name="Google Shape;189;p23"/>
          <p:cNvSpPr txBox="1"/>
          <p:nvPr/>
        </p:nvSpPr>
        <p:spPr>
          <a:xfrm>
            <a:off x="491525" y="2871688"/>
            <a:ext cx="1002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Instagram</a:t>
            </a:r>
            <a:endParaRPr sz="12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90" name="Google Shape;190;p23"/>
          <p:cNvSpPr txBox="1"/>
          <p:nvPr/>
        </p:nvSpPr>
        <p:spPr>
          <a:xfrm>
            <a:off x="491525" y="2081900"/>
            <a:ext cx="1002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Amazon</a:t>
            </a:r>
            <a:endParaRPr sz="12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91" name="Google Shape;191;p23"/>
          <p:cNvSpPr txBox="1"/>
          <p:nvPr/>
        </p:nvSpPr>
        <p:spPr>
          <a:xfrm>
            <a:off x="509225" y="4478550"/>
            <a:ext cx="731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Netflix</a:t>
            </a:r>
            <a:endParaRPr sz="12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92" name="Google Shape;192;p23"/>
          <p:cNvSpPr txBox="1"/>
          <p:nvPr/>
        </p:nvSpPr>
        <p:spPr>
          <a:xfrm>
            <a:off x="491525" y="3677150"/>
            <a:ext cx="766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TikTok</a:t>
            </a:r>
            <a:endParaRPr sz="12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93" name="Google Shape;193;p23"/>
          <p:cNvSpPr txBox="1"/>
          <p:nvPr/>
        </p:nvSpPr>
        <p:spPr>
          <a:xfrm>
            <a:off x="3361200" y="2838600"/>
            <a:ext cx="2330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@storeglide, @hyperwatcher,...  </a:t>
            </a:r>
            <a:endParaRPr sz="12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94" name="Google Shape;194;p23"/>
          <p:cNvSpPr txBox="1"/>
          <p:nvPr/>
        </p:nvSpPr>
        <p:spPr>
          <a:xfrm>
            <a:off x="515225" y="1292100"/>
            <a:ext cx="95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Youtube</a:t>
            </a:r>
            <a:endParaRPr sz="12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95" name="Google Shape;195;p23"/>
          <p:cNvSpPr txBox="1"/>
          <p:nvPr/>
        </p:nvSpPr>
        <p:spPr>
          <a:xfrm>
            <a:off x="3321900" y="1863700"/>
            <a:ext cx="2243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C</a:t>
            </a:r>
            <a:r>
              <a:rPr lang="en" sz="12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heck board games và toys nào đang là top-sellers và khai thác ý tưởng từ chúng</a:t>
            </a:r>
            <a:endParaRPr sz="12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96" name="Google Shape;196;p23"/>
          <p:cNvSpPr txBox="1"/>
          <p:nvPr/>
        </p:nvSpPr>
        <p:spPr>
          <a:xfrm>
            <a:off x="3328950" y="4298175"/>
            <a:ext cx="2486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To</a:t>
            </a:r>
            <a:r>
              <a:rPr lang="en" sz="12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p 5 shows đang trendy. Thử phân tích nhân vật, theme, yếu tố nào có thể khai thác.</a:t>
            </a:r>
            <a:endParaRPr sz="16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cxnSp>
        <p:nvCxnSpPr>
          <p:cNvPr id="197" name="Google Shape;197;p23"/>
          <p:cNvCxnSpPr/>
          <p:nvPr/>
        </p:nvCxnSpPr>
        <p:spPr>
          <a:xfrm flipH="1" rot="10800000">
            <a:off x="92075" y="1772545"/>
            <a:ext cx="8888400" cy="12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23"/>
          <p:cNvCxnSpPr/>
          <p:nvPr/>
        </p:nvCxnSpPr>
        <p:spPr>
          <a:xfrm flipH="1" rot="10800000">
            <a:off x="92075" y="2629845"/>
            <a:ext cx="8888400" cy="12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99" name="Google Shape;199;p23"/>
          <p:cNvCxnSpPr/>
          <p:nvPr/>
        </p:nvCxnSpPr>
        <p:spPr>
          <a:xfrm flipH="1" rot="10800000">
            <a:off x="92075" y="3439345"/>
            <a:ext cx="8888400" cy="12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00" name="Google Shape;200;p23"/>
          <p:cNvCxnSpPr/>
          <p:nvPr/>
        </p:nvCxnSpPr>
        <p:spPr>
          <a:xfrm flipH="1" rot="10800000">
            <a:off x="127800" y="4240757"/>
            <a:ext cx="8888400" cy="12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01" name="Google Shape;201;p23"/>
          <p:cNvCxnSpPr/>
          <p:nvPr/>
        </p:nvCxnSpPr>
        <p:spPr>
          <a:xfrm flipH="1">
            <a:off x="2876800" y="1212050"/>
            <a:ext cx="7200" cy="3776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2" name="Google Shape;202;p23"/>
          <p:cNvCxnSpPr/>
          <p:nvPr/>
        </p:nvCxnSpPr>
        <p:spPr>
          <a:xfrm flipH="1">
            <a:off x="6002888" y="1162050"/>
            <a:ext cx="7200" cy="3776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3" name="Google Shape;203;p23"/>
          <p:cNvSpPr txBox="1"/>
          <p:nvPr/>
        </p:nvSpPr>
        <p:spPr>
          <a:xfrm>
            <a:off x="311700" y="781075"/>
            <a:ext cx="4732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Tìm kiếm ý tưởng từ các video, tài khoản, kênh</a:t>
            </a:r>
            <a:endParaRPr i="1" sz="120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pic>
        <p:nvPicPr>
          <p:cNvPr id="204" name="Google Shape;20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7704" y="1279625"/>
            <a:ext cx="533750" cy="369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73339" y="2090967"/>
            <a:ext cx="1122463" cy="3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90888" y="2797362"/>
            <a:ext cx="487375" cy="48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65850" y="3543700"/>
            <a:ext cx="533749" cy="53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846375" y="4366575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574848" y="4752225"/>
            <a:ext cx="420500" cy="2181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0" name="Google Shape;210;p23"/>
          <p:cNvCxnSpPr/>
          <p:nvPr/>
        </p:nvCxnSpPr>
        <p:spPr>
          <a:xfrm flipH="1" rot="10800000">
            <a:off x="127800" y="684895"/>
            <a:ext cx="8888400" cy="12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11" name="Google Shape;211;p23"/>
          <p:cNvSpPr txBox="1"/>
          <p:nvPr/>
        </p:nvSpPr>
        <p:spPr>
          <a:xfrm>
            <a:off x="6244150" y="2704000"/>
            <a:ext cx="2588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Bạn sẽ thấy rất nhiều quảng cáo game hiện lên, và tham khảo ý tưởng đó</a:t>
            </a:r>
            <a:r>
              <a:rPr lang="en" sz="12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  </a:t>
            </a:r>
            <a:endParaRPr sz="12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4"/>
          <p:cNvSpPr txBox="1"/>
          <p:nvPr>
            <p:ph idx="1" type="body"/>
          </p:nvPr>
        </p:nvSpPr>
        <p:spPr>
          <a:xfrm>
            <a:off x="311700" y="863550"/>
            <a:ext cx="28620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i="1" lang="en" sz="12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Làm ý tưởng mà bạn thích</a:t>
            </a:r>
            <a:endParaRPr i="1" sz="12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218" name="Google Shape;218;p24"/>
          <p:cNvSpPr txBox="1"/>
          <p:nvPr/>
        </p:nvSpPr>
        <p:spPr>
          <a:xfrm>
            <a:off x="311700" y="164675"/>
            <a:ext cx="3932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Nguồn ý tưởng</a:t>
            </a:r>
            <a:endParaRPr sz="280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pic>
        <p:nvPicPr>
          <p:cNvPr id="219" name="Google Shape;21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44000" y="1878100"/>
            <a:ext cx="2433849" cy="182645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4"/>
          <p:cNvSpPr txBox="1"/>
          <p:nvPr/>
        </p:nvSpPr>
        <p:spPr>
          <a:xfrm>
            <a:off x="2401550" y="3424475"/>
            <a:ext cx="4604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Tìm kiếm ý tưởng từ các hoạt động trong cuộc sống</a:t>
            </a:r>
            <a:endParaRPr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Làm những ý tưởng mà bạn có hứng thú</a:t>
            </a:r>
            <a:endParaRPr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pic>
        <p:nvPicPr>
          <p:cNvPr id="221" name="Google Shape;22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74848" y="4752225"/>
            <a:ext cx="420500" cy="21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403138">
            <a:off x="4937138" y="1371482"/>
            <a:ext cx="532598" cy="8659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3" name="Google Shape;223;p24"/>
          <p:cNvCxnSpPr/>
          <p:nvPr/>
        </p:nvCxnSpPr>
        <p:spPr>
          <a:xfrm flipH="1" rot="10800000">
            <a:off x="127800" y="761095"/>
            <a:ext cx="8888400" cy="12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24" name="Google Shape;224;p24"/>
          <p:cNvSpPr txBox="1"/>
          <p:nvPr/>
        </p:nvSpPr>
        <p:spPr>
          <a:xfrm>
            <a:off x="7352600" y="307600"/>
            <a:ext cx="1624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Your own idea</a:t>
            </a:r>
            <a:endParaRPr b="1" sz="150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5"/>
          <p:cNvSpPr txBox="1"/>
          <p:nvPr>
            <p:ph type="title"/>
          </p:nvPr>
        </p:nvSpPr>
        <p:spPr>
          <a:xfrm>
            <a:off x="311700" y="216425"/>
            <a:ext cx="474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Prototype</a:t>
            </a:r>
            <a:r>
              <a:rPr b="1" lang="en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 Framework</a:t>
            </a:r>
            <a:endParaRPr b="1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grpSp>
        <p:nvGrpSpPr>
          <p:cNvPr id="231" name="Google Shape;231;p25"/>
          <p:cNvGrpSpPr/>
          <p:nvPr/>
        </p:nvGrpSpPr>
        <p:grpSpPr>
          <a:xfrm>
            <a:off x="102975" y="1572564"/>
            <a:ext cx="2726700" cy="2116936"/>
            <a:chOff x="0" y="1189989"/>
            <a:chExt cx="2726700" cy="2116936"/>
          </a:xfrm>
        </p:grpSpPr>
        <p:sp>
          <p:nvSpPr>
            <p:cNvPr id="232" name="Google Shape;232;p25"/>
            <p:cNvSpPr/>
            <p:nvPr/>
          </p:nvSpPr>
          <p:spPr>
            <a:xfrm>
              <a:off x="0" y="1189989"/>
              <a:ext cx="2726700" cy="669000"/>
            </a:xfrm>
            <a:prstGeom prst="homePlate">
              <a:avLst>
                <a:gd fmla="val 50000" name="adj"/>
              </a:avLst>
            </a:prstGeom>
            <a:solidFill>
              <a:srgbClr val="0944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Quicksand Medium"/>
                  <a:ea typeface="Quicksand Medium"/>
                  <a:cs typeface="Quicksand Medium"/>
                  <a:sym typeface="Quicksand Medium"/>
                </a:rPr>
                <a:t>Chọn ý tưởng</a:t>
              </a:r>
              <a:endParaRPr>
                <a:solidFill>
                  <a:srgbClr val="FFFFFF"/>
                </a:solidFill>
                <a:latin typeface="Quicksand Medium"/>
                <a:ea typeface="Quicksand Medium"/>
                <a:cs typeface="Quicksand Medium"/>
                <a:sym typeface="Quicksand Medium"/>
              </a:endParaRPr>
            </a:p>
          </p:txBody>
        </p:sp>
        <p:sp>
          <p:nvSpPr>
            <p:cNvPr id="233" name="Google Shape;233;p25"/>
            <p:cNvSpPr txBox="1"/>
            <p:nvPr/>
          </p:nvSpPr>
          <p:spPr>
            <a:xfrm>
              <a:off x="182250" y="2057125"/>
              <a:ext cx="1905000" cy="1249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Quicksand Medium"/>
                  <a:ea typeface="Quicksand Medium"/>
                  <a:cs typeface="Quicksand Medium"/>
                  <a:sym typeface="Quicksand Medium"/>
                </a:rPr>
                <a:t>Research và chọn lựa ý tưởng khả thi</a:t>
              </a:r>
              <a:endParaRPr sz="13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endParaRPr>
            </a:p>
          </p:txBody>
        </p:sp>
      </p:grpSp>
      <p:grpSp>
        <p:nvGrpSpPr>
          <p:cNvPr id="234" name="Google Shape;234;p25"/>
          <p:cNvGrpSpPr/>
          <p:nvPr/>
        </p:nvGrpSpPr>
        <p:grpSpPr>
          <a:xfrm>
            <a:off x="2366400" y="1572350"/>
            <a:ext cx="2541300" cy="2390450"/>
            <a:chOff x="2263425" y="1189775"/>
            <a:chExt cx="2541300" cy="2390450"/>
          </a:xfrm>
        </p:grpSpPr>
        <p:sp>
          <p:nvSpPr>
            <p:cNvPr id="235" name="Google Shape;235;p25"/>
            <p:cNvSpPr/>
            <p:nvPr/>
          </p:nvSpPr>
          <p:spPr>
            <a:xfrm>
              <a:off x="2263425" y="1189775"/>
              <a:ext cx="2541300" cy="669000"/>
            </a:xfrm>
            <a:prstGeom prst="chevron">
              <a:avLst>
                <a:gd fmla="val 50000" name="adj"/>
              </a:avLst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Quicksand Medium"/>
                  <a:ea typeface="Quicksand Medium"/>
                  <a:cs typeface="Quicksand Medium"/>
                  <a:sym typeface="Quicksand Medium"/>
                </a:rPr>
                <a:t>Chọn mechanics</a:t>
              </a:r>
              <a:endParaRPr>
                <a:solidFill>
                  <a:srgbClr val="FFFFFF"/>
                </a:solidFill>
                <a:latin typeface="Quicksand Medium"/>
                <a:ea typeface="Quicksand Medium"/>
                <a:cs typeface="Quicksand Medium"/>
                <a:sym typeface="Quicksand Medium"/>
              </a:endParaRPr>
            </a:p>
          </p:txBody>
        </p:sp>
        <p:sp>
          <p:nvSpPr>
            <p:cNvPr id="236" name="Google Shape;236;p25"/>
            <p:cNvSpPr txBox="1"/>
            <p:nvPr/>
          </p:nvSpPr>
          <p:spPr>
            <a:xfrm>
              <a:off x="2386400" y="2057125"/>
              <a:ext cx="2155500" cy="15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Quicksand Medium"/>
                  <a:ea typeface="Quicksand Medium"/>
                  <a:cs typeface="Quicksand Medium"/>
                  <a:sym typeface="Quicksand Medium"/>
                </a:rPr>
                <a:t>Xác định các cơ chế trong trò chơi và dạng level trong game</a:t>
              </a:r>
              <a:endParaRPr sz="13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endParaRPr>
            </a:p>
          </p:txBody>
        </p:sp>
      </p:grpSp>
      <p:grpSp>
        <p:nvGrpSpPr>
          <p:cNvPr id="237" name="Google Shape;237;p25"/>
          <p:cNvGrpSpPr/>
          <p:nvPr/>
        </p:nvGrpSpPr>
        <p:grpSpPr>
          <a:xfrm>
            <a:off x="4432949" y="1572350"/>
            <a:ext cx="2541300" cy="3483050"/>
            <a:chOff x="4329974" y="1189775"/>
            <a:chExt cx="2541300" cy="3483050"/>
          </a:xfrm>
        </p:grpSpPr>
        <p:sp>
          <p:nvSpPr>
            <p:cNvPr id="238" name="Google Shape;238;p25"/>
            <p:cNvSpPr/>
            <p:nvPr/>
          </p:nvSpPr>
          <p:spPr>
            <a:xfrm>
              <a:off x="4329974" y="1189775"/>
              <a:ext cx="2541300" cy="669000"/>
            </a:xfrm>
            <a:prstGeom prst="chevron">
              <a:avLst>
                <a:gd fmla="val 50000" name="adj"/>
              </a:avLst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Quicksand Medium"/>
                  <a:ea typeface="Quicksand Medium"/>
                  <a:cs typeface="Quicksand Medium"/>
                  <a:sym typeface="Quicksand Medium"/>
                </a:rPr>
                <a:t>Dựng mock-up</a:t>
              </a:r>
              <a:endParaRPr>
                <a:solidFill>
                  <a:srgbClr val="FFFFFF"/>
                </a:solidFill>
                <a:latin typeface="Quicksand Medium"/>
                <a:ea typeface="Quicksand Medium"/>
                <a:cs typeface="Quicksand Medium"/>
                <a:sym typeface="Quicksand Medium"/>
              </a:endParaRPr>
            </a:p>
          </p:txBody>
        </p:sp>
        <p:sp>
          <p:nvSpPr>
            <p:cNvPr id="239" name="Google Shape;239;p25"/>
            <p:cNvSpPr txBox="1"/>
            <p:nvPr/>
          </p:nvSpPr>
          <p:spPr>
            <a:xfrm>
              <a:off x="4683600" y="2057125"/>
              <a:ext cx="18219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Quicksand Medium"/>
                  <a:ea typeface="Quicksand Medium"/>
                  <a:cs typeface="Quicksand Medium"/>
                  <a:sym typeface="Quicksand Medium"/>
                </a:rPr>
                <a:t>Phác họa bản mock-up trên giấy, là bản guideline cho quá trình dựng prototype sau này</a:t>
              </a:r>
              <a:endParaRPr sz="13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endParaRPr>
            </a:p>
          </p:txBody>
        </p:sp>
      </p:grpSp>
      <p:grpSp>
        <p:nvGrpSpPr>
          <p:cNvPr id="240" name="Google Shape;240;p25"/>
          <p:cNvGrpSpPr/>
          <p:nvPr/>
        </p:nvGrpSpPr>
        <p:grpSpPr>
          <a:xfrm>
            <a:off x="6499714" y="1572350"/>
            <a:ext cx="2541300" cy="3006350"/>
            <a:chOff x="6396739" y="1189775"/>
            <a:chExt cx="2541300" cy="3006350"/>
          </a:xfrm>
        </p:grpSpPr>
        <p:sp>
          <p:nvSpPr>
            <p:cNvPr id="241" name="Google Shape;241;p25"/>
            <p:cNvSpPr/>
            <p:nvPr/>
          </p:nvSpPr>
          <p:spPr>
            <a:xfrm>
              <a:off x="6396739" y="1189775"/>
              <a:ext cx="2541300" cy="669000"/>
            </a:xfrm>
            <a:prstGeom prst="chevron">
              <a:avLst>
                <a:gd fmla="val 50000" name="adj"/>
              </a:avLst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Quicksand"/>
                  <a:ea typeface="Quicksand"/>
                  <a:cs typeface="Quicksand"/>
                  <a:sym typeface="Quicksand"/>
                </a:rPr>
                <a:t>Dựng prototype</a:t>
              </a:r>
              <a:endParaRPr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242" name="Google Shape;242;p25"/>
            <p:cNvSpPr txBox="1"/>
            <p:nvPr/>
          </p:nvSpPr>
          <p:spPr>
            <a:xfrm>
              <a:off x="6779425" y="2057125"/>
              <a:ext cx="1840500" cy="213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Quicksand Medium"/>
                  <a:ea typeface="Quicksand Medium"/>
                  <a:cs typeface="Quicksand Medium"/>
                  <a:sym typeface="Quicksand Medium"/>
                </a:rPr>
                <a:t>Dựng bản prototype đơn giản thể hiện được gameplay, mechanics</a:t>
              </a:r>
              <a:endParaRPr sz="13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endParaRPr>
            </a:p>
          </p:txBody>
        </p:sp>
      </p:grpSp>
      <p:pic>
        <p:nvPicPr>
          <p:cNvPr id="243" name="Google Shape;24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74848" y="4752225"/>
            <a:ext cx="420500" cy="2181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4" name="Google Shape;244;p25"/>
          <p:cNvCxnSpPr/>
          <p:nvPr/>
        </p:nvCxnSpPr>
        <p:spPr>
          <a:xfrm flipH="1" rot="10800000">
            <a:off x="127800" y="837295"/>
            <a:ext cx="8888400" cy="12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74848" y="4752225"/>
            <a:ext cx="420500" cy="21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42400" y="1349875"/>
            <a:ext cx="338700" cy="3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01375" y="1374325"/>
            <a:ext cx="338700" cy="3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6"/>
          <p:cNvSpPr/>
          <p:nvPr/>
        </p:nvSpPr>
        <p:spPr>
          <a:xfrm>
            <a:off x="1416274" y="1411975"/>
            <a:ext cx="1850700" cy="263400"/>
          </a:xfrm>
          <a:prstGeom prst="rect">
            <a:avLst/>
          </a:prstGeom>
          <a:noFill/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Easiest themes to crack</a:t>
            </a:r>
            <a:endParaRPr b="1"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4" name="Google Shape;254;p26"/>
          <p:cNvSpPr/>
          <p:nvPr/>
        </p:nvSpPr>
        <p:spPr>
          <a:xfrm>
            <a:off x="5878925" y="1411975"/>
            <a:ext cx="2037600" cy="263400"/>
          </a:xfrm>
          <a:prstGeom prst="rect">
            <a:avLst/>
          </a:prstGeom>
          <a:noFill/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Trickiest themes to crack</a:t>
            </a:r>
            <a:endParaRPr b="1"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731800" y="1948775"/>
            <a:ext cx="3506100" cy="2213700"/>
          </a:xfrm>
          <a:prstGeom prst="rect">
            <a:avLst/>
          </a:prstGeom>
          <a:noFill/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❖"/>
            </a:pPr>
            <a:r>
              <a:rPr lang="en" sz="1000">
                <a:solidFill>
                  <a:schemeClr val="lt1"/>
                </a:solidFill>
              </a:rPr>
              <a:t>Feminine (Nails, hair, fashion, beauty)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❖"/>
            </a:pPr>
            <a:r>
              <a:rPr lang="en" sz="1000">
                <a:solidFill>
                  <a:schemeClr val="lt1"/>
                </a:solidFill>
              </a:rPr>
              <a:t>Children’s toys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❖"/>
            </a:pPr>
            <a:r>
              <a:rPr lang="en" sz="1000">
                <a:solidFill>
                  <a:schemeClr val="lt1"/>
                </a:solidFill>
              </a:rPr>
              <a:t>Everyday technology (phone, cable, USB)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❖"/>
            </a:pPr>
            <a:r>
              <a:rPr lang="en" sz="1000">
                <a:solidFill>
                  <a:schemeClr val="lt1"/>
                </a:solidFill>
              </a:rPr>
              <a:t>Wealth (and shopping)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❖"/>
            </a:pPr>
            <a:r>
              <a:rPr lang="en" sz="1000">
                <a:solidFill>
                  <a:schemeClr val="lt1"/>
                </a:solidFill>
              </a:rPr>
              <a:t>Food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❖"/>
            </a:pPr>
            <a:r>
              <a:rPr lang="en" sz="1000">
                <a:solidFill>
                  <a:schemeClr val="lt1"/>
                </a:solidFill>
              </a:rPr>
              <a:t>Life and death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❖"/>
            </a:pPr>
            <a:r>
              <a:rPr lang="en" sz="1000">
                <a:solidFill>
                  <a:schemeClr val="lt1"/>
                </a:solidFill>
              </a:rPr>
              <a:t>Arts &amp; Crafts (paint, fabric, brushes, scissors)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❖"/>
            </a:pPr>
            <a:r>
              <a:rPr lang="en" sz="1000">
                <a:solidFill>
                  <a:schemeClr val="lt1"/>
                </a:solidFill>
              </a:rPr>
              <a:t>ASMR / Satisfying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❖"/>
            </a:pPr>
            <a:r>
              <a:rPr lang="en" sz="1000">
                <a:solidFill>
                  <a:schemeClr val="lt1"/>
                </a:solidFill>
              </a:rPr>
              <a:t>Blobs &amp; jellies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❖"/>
            </a:pPr>
            <a:r>
              <a:rPr lang="en" sz="1000">
                <a:solidFill>
                  <a:schemeClr val="lt1"/>
                </a:solidFill>
              </a:rPr>
              <a:t>Dualities (red vs. blue, water vs. fire)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❖"/>
            </a:pPr>
            <a:r>
              <a:rPr lang="en" sz="1000">
                <a:solidFill>
                  <a:schemeClr val="lt1"/>
                </a:solidFill>
              </a:rPr>
              <a:t>Body transformation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❖"/>
            </a:pPr>
            <a:r>
              <a:rPr lang="en" sz="1000">
                <a:solidFill>
                  <a:schemeClr val="lt1"/>
                </a:solidFill>
              </a:rPr>
              <a:t>Wood (woodworking, gardening, tools)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256" name="Google Shape;256;p26"/>
          <p:cNvSpPr/>
          <p:nvPr/>
        </p:nvSpPr>
        <p:spPr>
          <a:xfrm>
            <a:off x="4839225" y="1948775"/>
            <a:ext cx="3333900" cy="2213700"/>
          </a:xfrm>
          <a:prstGeom prst="rect">
            <a:avLst/>
          </a:prstGeom>
          <a:noFill/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❖"/>
            </a:pPr>
            <a:r>
              <a:rPr lang="en" sz="1000">
                <a:solidFill>
                  <a:schemeClr val="lt2"/>
                </a:solidFill>
              </a:rPr>
              <a:t>Sports</a:t>
            </a:r>
            <a:endParaRPr sz="1000">
              <a:solidFill>
                <a:schemeClr val="lt2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❖"/>
            </a:pPr>
            <a:r>
              <a:rPr lang="en" sz="1000">
                <a:solidFill>
                  <a:schemeClr val="lt2"/>
                </a:solidFill>
              </a:rPr>
              <a:t>Ski/Winter sport</a:t>
            </a:r>
            <a:endParaRPr sz="1000">
              <a:solidFill>
                <a:schemeClr val="lt2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❖"/>
            </a:pPr>
            <a:r>
              <a:rPr lang="en" sz="1000">
                <a:solidFill>
                  <a:schemeClr val="lt2"/>
                </a:solidFill>
              </a:rPr>
              <a:t>Guns/War</a:t>
            </a:r>
            <a:endParaRPr sz="1000">
              <a:solidFill>
                <a:schemeClr val="lt2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❖"/>
            </a:pPr>
            <a:r>
              <a:rPr lang="en" sz="1000">
                <a:solidFill>
                  <a:schemeClr val="lt2"/>
                </a:solidFill>
              </a:rPr>
              <a:t>Cars/Road</a:t>
            </a:r>
            <a:endParaRPr sz="1000">
              <a:solidFill>
                <a:schemeClr val="lt2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❖"/>
            </a:pPr>
            <a:r>
              <a:rPr lang="en" sz="1000">
                <a:solidFill>
                  <a:schemeClr val="lt2"/>
                </a:solidFill>
              </a:rPr>
              <a:t>Fantasy</a:t>
            </a:r>
            <a:endParaRPr sz="1000">
              <a:solidFill>
                <a:schemeClr val="lt2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❖"/>
            </a:pPr>
            <a:r>
              <a:rPr lang="en" sz="1000">
                <a:solidFill>
                  <a:schemeClr val="lt2"/>
                </a:solidFill>
              </a:rPr>
              <a:t>Medieval</a:t>
            </a:r>
            <a:endParaRPr sz="1000">
              <a:solidFill>
                <a:schemeClr val="lt2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❖"/>
            </a:pPr>
            <a:r>
              <a:rPr lang="en" sz="1000">
                <a:solidFill>
                  <a:schemeClr val="lt2"/>
                </a:solidFill>
              </a:rPr>
              <a:t>Underground</a:t>
            </a:r>
            <a:endParaRPr sz="1000">
              <a:solidFill>
                <a:schemeClr val="lt2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❖"/>
            </a:pPr>
            <a:r>
              <a:rPr lang="en" sz="1000">
                <a:solidFill>
                  <a:schemeClr val="lt2"/>
                </a:solidFill>
              </a:rPr>
              <a:t>Open Space</a:t>
            </a:r>
            <a:endParaRPr sz="1000">
              <a:solidFill>
                <a:schemeClr val="lt2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❖"/>
            </a:pPr>
            <a:r>
              <a:rPr lang="en" sz="1000">
                <a:solidFill>
                  <a:schemeClr val="lt2"/>
                </a:solidFill>
              </a:rPr>
              <a:t>Zombies</a:t>
            </a:r>
            <a:endParaRPr sz="1000">
              <a:solidFill>
                <a:schemeClr val="lt2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❖"/>
            </a:pPr>
            <a:r>
              <a:rPr lang="en" sz="1000">
                <a:solidFill>
                  <a:schemeClr val="lt2"/>
                </a:solidFill>
              </a:rPr>
              <a:t>Free Fall</a:t>
            </a:r>
            <a:endParaRPr sz="1000">
              <a:solidFill>
                <a:schemeClr val="lt2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Char char="❖"/>
            </a:pPr>
            <a:r>
              <a:rPr lang="en" sz="1000">
                <a:solidFill>
                  <a:schemeClr val="lt2"/>
                </a:solidFill>
              </a:rPr>
              <a:t>Balloons</a:t>
            </a:r>
            <a:endParaRPr sz="1000">
              <a:solidFill>
                <a:schemeClr val="lt2"/>
              </a:solidFill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1438200" y="478600"/>
            <a:ext cx="6267600" cy="338700"/>
          </a:xfrm>
          <a:prstGeom prst="rect">
            <a:avLst/>
          </a:prstGeom>
          <a:solidFill>
            <a:srgbClr val="3C78D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Tips: Những điều nên và không nên làm khi lựa chọn Theme*</a:t>
            </a:r>
            <a:endParaRPr b="1" sz="15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172250" y="4752225"/>
            <a:ext cx="1514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/>
              <a:t>*</a:t>
            </a:r>
            <a:r>
              <a:rPr i="1" lang="en" sz="1000"/>
              <a:t>Source: Voodoo</a:t>
            </a:r>
            <a:endParaRPr i="1" sz="1000"/>
          </a:p>
        </p:txBody>
      </p:sp>
      <p:pic>
        <p:nvPicPr>
          <p:cNvPr id="259" name="Google Shape;25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74848" y="4752225"/>
            <a:ext cx="420500" cy="21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74848" y="4752225"/>
            <a:ext cx="420500" cy="21815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7"/>
          <p:cNvSpPr txBox="1"/>
          <p:nvPr>
            <p:ph type="title"/>
          </p:nvPr>
        </p:nvSpPr>
        <p:spPr>
          <a:xfrm>
            <a:off x="490250" y="310325"/>
            <a:ext cx="8301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Những yếu tố cần phải có trong Hyper-casual Game</a:t>
            </a:r>
            <a:endParaRPr b="1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67" name="Google Shape;267;p27"/>
          <p:cNvSpPr txBox="1"/>
          <p:nvPr/>
        </p:nvSpPr>
        <p:spPr>
          <a:xfrm>
            <a:off x="1643825" y="3585000"/>
            <a:ext cx="6067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Thiết kế hình ảnh đơn giản, rõ r</a:t>
            </a:r>
            <a:r>
              <a:rPr lang="en" sz="15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àng, màu sắc tươi sáng</a:t>
            </a:r>
            <a:endParaRPr sz="15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268" name="Google Shape;268;p27"/>
          <p:cNvSpPr txBox="1"/>
          <p:nvPr/>
        </p:nvSpPr>
        <p:spPr>
          <a:xfrm>
            <a:off x="1643825" y="2610575"/>
            <a:ext cx="6341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Đảm bảo cảm giác thỏa mãn của người chơi trong từng điểm chạm</a:t>
            </a:r>
            <a:endParaRPr sz="15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269" name="Google Shape;269;p27"/>
          <p:cNvSpPr txBox="1"/>
          <p:nvPr/>
        </p:nvSpPr>
        <p:spPr>
          <a:xfrm>
            <a:off x="1643825" y="1551825"/>
            <a:ext cx="65178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Đảm bảo sự rõ ràng của lối chơi, bởi người chơi sẽ không cần đọc hướng dẫn chơi với dòng game này</a:t>
            </a:r>
            <a:endParaRPr sz="15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270" name="Google Shape;270;p27"/>
          <p:cNvSpPr txBox="1"/>
          <p:nvPr>
            <p:ph idx="1" type="body"/>
          </p:nvPr>
        </p:nvSpPr>
        <p:spPr>
          <a:xfrm>
            <a:off x="859925" y="1551825"/>
            <a:ext cx="3402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1" name="Google Shape;271;p27"/>
          <p:cNvSpPr txBox="1"/>
          <p:nvPr>
            <p:ph idx="1" type="body"/>
          </p:nvPr>
        </p:nvSpPr>
        <p:spPr>
          <a:xfrm>
            <a:off x="859925" y="2587475"/>
            <a:ext cx="3402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2" name="Google Shape;272;p27"/>
          <p:cNvSpPr txBox="1"/>
          <p:nvPr>
            <p:ph idx="1" type="body"/>
          </p:nvPr>
        </p:nvSpPr>
        <p:spPr>
          <a:xfrm>
            <a:off x="859925" y="3585000"/>
            <a:ext cx="3402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73" name="Google Shape;273;p27"/>
          <p:cNvCxnSpPr/>
          <p:nvPr/>
        </p:nvCxnSpPr>
        <p:spPr>
          <a:xfrm flipH="1" rot="10800000">
            <a:off x="127800" y="989695"/>
            <a:ext cx="8888400" cy="12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8"/>
          <p:cNvSpPr txBox="1"/>
          <p:nvPr>
            <p:ph idx="1" type="body"/>
          </p:nvPr>
        </p:nvSpPr>
        <p:spPr>
          <a:xfrm>
            <a:off x="1612025" y="2849150"/>
            <a:ext cx="62532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437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Đừng quên t</a:t>
            </a:r>
            <a:r>
              <a:rPr lang="en" sz="1437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ham gia Telegram cuộc thi để BTC có thể giải đáp tất cả thắc mắc của bạn: </a:t>
            </a:r>
            <a:r>
              <a:rPr lang="en" sz="1437" u="sng">
                <a:solidFill>
                  <a:srgbClr val="1155CC"/>
                </a:solidFill>
                <a:latin typeface="Quicksand Medium"/>
                <a:ea typeface="Quicksand Medium"/>
                <a:cs typeface="Quicksand Medium"/>
                <a:sym typeface="Quicksand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https://t.me/vnhcgc</a:t>
            </a:r>
            <a:endParaRPr sz="1437">
              <a:solidFill>
                <a:srgbClr val="1155CC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t/>
            </a:r>
            <a:endParaRPr sz="1437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279" name="Google Shape;279;p28"/>
          <p:cNvSpPr txBox="1"/>
          <p:nvPr/>
        </p:nvSpPr>
        <p:spPr>
          <a:xfrm>
            <a:off x="2809700" y="1925250"/>
            <a:ext cx="3880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Chúc bạn may mắn</a:t>
            </a:r>
            <a:r>
              <a:rPr b="1" lang="en" sz="30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!</a:t>
            </a:r>
            <a:endParaRPr b="1" sz="300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grpSp>
        <p:nvGrpSpPr>
          <p:cNvPr id="280" name="Google Shape;280;p28"/>
          <p:cNvGrpSpPr/>
          <p:nvPr/>
        </p:nvGrpSpPr>
        <p:grpSpPr>
          <a:xfrm>
            <a:off x="1379532" y="206683"/>
            <a:ext cx="6529838" cy="513518"/>
            <a:chOff x="741300" y="329400"/>
            <a:chExt cx="7736775" cy="697999"/>
          </a:xfrm>
        </p:grpSpPr>
        <p:pic>
          <p:nvPicPr>
            <p:cNvPr id="281" name="Google Shape;281;p2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41300" y="376450"/>
              <a:ext cx="1768791" cy="6263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2" name="Google Shape;282;p28"/>
            <p:cNvPicPr preferRelativeResize="0"/>
            <p:nvPr/>
          </p:nvPicPr>
          <p:blipFill rotWithShape="1">
            <a:blip r:embed="rId5">
              <a:alphaModFix/>
            </a:blip>
            <a:srcRect b="27763" l="0" r="0" t="29784"/>
            <a:stretch/>
          </p:blipFill>
          <p:spPr>
            <a:xfrm>
              <a:off x="6833775" y="329400"/>
              <a:ext cx="1644300" cy="697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3" name="Google Shape;283;p2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455250" y="417650"/>
              <a:ext cx="2233500" cy="5215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767775" y="2132975"/>
            <a:ext cx="252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OUTLINE</a:t>
            </a:r>
            <a:endParaRPr sz="320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295883" y="1680925"/>
            <a:ext cx="2028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3948175" y="1680925"/>
            <a:ext cx="4563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HYPER-CASUAL GAME - </a:t>
            </a:r>
            <a:endParaRPr sz="200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XU HƯỚNG MOBILE GAME </a:t>
            </a:r>
            <a:endParaRPr sz="200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3295876" y="2920425"/>
            <a:ext cx="348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3948175" y="2920425"/>
            <a:ext cx="4904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HƯỚNG DẪN SẢN XUẤT HYPER-CASUAL GAME</a:t>
            </a:r>
            <a:endParaRPr sz="200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74848" y="4752225"/>
            <a:ext cx="420500" cy="21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2809475" y="2182475"/>
            <a:ext cx="340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8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 sz="39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832250" y="1988075"/>
            <a:ext cx="4933500" cy="9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0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HYPER-CASUAL GAME - </a:t>
            </a:r>
            <a:endParaRPr b="1" sz="300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0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XU HƯỚNG MOBILE GAME </a:t>
            </a:r>
            <a:endParaRPr b="1" sz="300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74848" y="4752225"/>
            <a:ext cx="420500" cy="21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>
            <p:ph type="title"/>
          </p:nvPr>
        </p:nvSpPr>
        <p:spPr>
          <a:xfrm>
            <a:off x="1475100" y="137000"/>
            <a:ext cx="6193800" cy="8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Tiềm năng của dòng game </a:t>
            </a:r>
            <a:r>
              <a:rPr b="1" lang="en" sz="22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Hyper-casual trong những năm gần đây</a:t>
            </a:r>
            <a:endParaRPr b="1" sz="220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Quicksand"/>
                <a:ea typeface="Quicksand"/>
                <a:cs typeface="Quicksand"/>
                <a:sym typeface="Quicksand"/>
              </a:rPr>
              <a:t> 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461475" y="2273413"/>
            <a:ext cx="3282900" cy="7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Top 1 dòng game được tải và chơi </a:t>
            </a:r>
            <a:endParaRPr sz="13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nhiều nhất năm 2021</a:t>
            </a:r>
            <a:endParaRPr sz="13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823425" y="4278450"/>
            <a:ext cx="25590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Con số tăng trưởng dương liên tục qua các năm</a:t>
            </a:r>
            <a:endParaRPr sz="1300"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5215400" y="2307813"/>
            <a:ext cx="31578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Đa dạng và liên tục mở rộng về sub-genre</a:t>
            </a:r>
            <a:endParaRPr sz="13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5353250" y="4282425"/>
            <a:ext cx="28821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Thị trường tiềm năng cho các nhà sản xuất game</a:t>
            </a:r>
            <a:endParaRPr sz="13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cxnSp>
        <p:nvCxnSpPr>
          <p:cNvPr id="86" name="Google Shape;86;p16"/>
          <p:cNvCxnSpPr/>
          <p:nvPr/>
        </p:nvCxnSpPr>
        <p:spPr>
          <a:xfrm>
            <a:off x="1485900" y="1010000"/>
            <a:ext cx="6172200" cy="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87" name="Google Shape;8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74848" y="4752225"/>
            <a:ext cx="420500" cy="21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33938" y="1335475"/>
            <a:ext cx="937950" cy="93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25325" y="3264275"/>
            <a:ext cx="937950" cy="93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30300" y="1272400"/>
            <a:ext cx="981825" cy="98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335000" y="3022225"/>
            <a:ext cx="1555246" cy="116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 txBox="1"/>
          <p:nvPr>
            <p:ph type="title"/>
          </p:nvPr>
        </p:nvSpPr>
        <p:spPr>
          <a:xfrm>
            <a:off x="1090750" y="59850"/>
            <a:ext cx="7122000" cy="4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02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Top 1 dòng game được tải và chơi nhiều nhất năm 2021</a:t>
            </a:r>
            <a:endParaRPr b="1" sz="202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90"/>
              <a:buNone/>
            </a:pPr>
            <a:r>
              <a:t/>
            </a:r>
            <a:endParaRPr b="1" sz="202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98" name="Google Shape;98;p17"/>
          <p:cNvSpPr txBox="1"/>
          <p:nvPr>
            <p:ph idx="1" type="body"/>
          </p:nvPr>
        </p:nvSpPr>
        <p:spPr>
          <a:xfrm>
            <a:off x="350200" y="691525"/>
            <a:ext cx="8603100" cy="6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Sự bùng nổ của dòng game Hyper-casual được minh chứng qua hàng loạt tựa game “on-top” trên nhiều quốc gia về lượt tải.</a:t>
            </a:r>
            <a:endParaRPr sz="13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0750" y="1323225"/>
            <a:ext cx="8482501" cy="3270126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7"/>
          <p:cNvSpPr txBox="1"/>
          <p:nvPr/>
        </p:nvSpPr>
        <p:spPr>
          <a:xfrm>
            <a:off x="330750" y="4698650"/>
            <a:ext cx="1290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*</a:t>
            </a:r>
            <a:r>
              <a:rPr i="1" lang="en" sz="8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Source: AppAnnie</a:t>
            </a:r>
            <a:endParaRPr i="1" sz="8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74848" y="4752225"/>
            <a:ext cx="420500" cy="2181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2" name="Google Shape;102;p17"/>
          <p:cNvCxnSpPr/>
          <p:nvPr/>
        </p:nvCxnSpPr>
        <p:spPr>
          <a:xfrm>
            <a:off x="1485900" y="629000"/>
            <a:ext cx="6172200" cy="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 txBox="1"/>
          <p:nvPr>
            <p:ph type="title"/>
          </p:nvPr>
        </p:nvSpPr>
        <p:spPr>
          <a:xfrm>
            <a:off x="1363200" y="120825"/>
            <a:ext cx="641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02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Con số tăng trưởng dương liên tục qua các năm</a:t>
            </a:r>
            <a:endParaRPr b="1" sz="202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90"/>
              <a:buNone/>
            </a:pPr>
            <a:r>
              <a:t/>
            </a:r>
            <a:endParaRPr b="1" sz="2020">
              <a:solidFill>
                <a:schemeClr val="dk2"/>
              </a:solidFill>
            </a:endParaRPr>
          </a:p>
        </p:txBody>
      </p:sp>
      <p:sp>
        <p:nvSpPr>
          <p:cNvPr id="109" name="Google Shape;109;p18"/>
          <p:cNvSpPr txBox="1"/>
          <p:nvPr>
            <p:ph idx="1" type="body"/>
          </p:nvPr>
        </p:nvSpPr>
        <p:spPr>
          <a:xfrm>
            <a:off x="275275" y="769800"/>
            <a:ext cx="85557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Mặc cho thị trường của các dòng trò chơi khác biến động qua các năm, thị trường của Hyper-casual game luôn đạt được sự tăng trưởng ấn tượng</a:t>
            </a:r>
            <a:endParaRPr sz="13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pic>
        <p:nvPicPr>
          <p:cNvPr id="110" name="Google Shape;11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6100" y="1414875"/>
            <a:ext cx="6496075" cy="342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74848" y="4752225"/>
            <a:ext cx="420500" cy="2181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2" name="Google Shape;112;p18"/>
          <p:cNvCxnSpPr/>
          <p:nvPr/>
        </p:nvCxnSpPr>
        <p:spPr>
          <a:xfrm>
            <a:off x="1485900" y="629000"/>
            <a:ext cx="6172200" cy="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13" name="Google Shape;113;p18"/>
          <p:cNvSpPr txBox="1"/>
          <p:nvPr/>
        </p:nvSpPr>
        <p:spPr>
          <a:xfrm>
            <a:off x="1306100" y="4805075"/>
            <a:ext cx="1248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*Source: SensorTower</a:t>
            </a:r>
            <a:endParaRPr i="1" sz="8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type="title"/>
          </p:nvPr>
        </p:nvSpPr>
        <p:spPr>
          <a:xfrm>
            <a:off x="1796800" y="186650"/>
            <a:ext cx="5440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02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Đa dạng và liên tục mở rộng về sub-genre</a:t>
            </a:r>
            <a:endParaRPr b="1" sz="202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90"/>
              <a:buNone/>
            </a:pPr>
            <a:r>
              <a:t/>
            </a:r>
            <a:endParaRPr b="1" sz="202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449150" y="1017725"/>
            <a:ext cx="8300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Hyper-casual là dòng game với nhiều thể loại đa dạng đáp ứng các nhu cầu đa dạng của người chơi.</a:t>
            </a:r>
            <a:endParaRPr sz="13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pic>
        <p:nvPicPr>
          <p:cNvPr id="121" name="Google Shape;12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2226" y="1911476"/>
            <a:ext cx="1873250" cy="168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22450" y="1911425"/>
            <a:ext cx="1695450" cy="16860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79400" y="1921000"/>
            <a:ext cx="1695450" cy="166687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"/>
          <p:cNvSpPr txBox="1"/>
          <p:nvPr/>
        </p:nvSpPr>
        <p:spPr>
          <a:xfrm>
            <a:off x="970450" y="3789575"/>
            <a:ext cx="4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.io</a:t>
            </a:r>
            <a:endParaRPr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25" name="Google Shape;125;p19"/>
          <p:cNvSpPr txBox="1"/>
          <p:nvPr/>
        </p:nvSpPr>
        <p:spPr>
          <a:xfrm>
            <a:off x="4822450" y="3789575"/>
            <a:ext cx="1927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Transformation runners</a:t>
            </a:r>
            <a:endParaRPr sz="12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26" name="Google Shape;126;p19"/>
          <p:cNvSpPr txBox="1"/>
          <p:nvPr/>
        </p:nvSpPr>
        <p:spPr>
          <a:xfrm>
            <a:off x="7193525" y="3747875"/>
            <a:ext cx="123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Simulation</a:t>
            </a:r>
            <a:endParaRPr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27" name="Google Shape;127;p19"/>
          <p:cNvSpPr txBox="1"/>
          <p:nvPr/>
        </p:nvSpPr>
        <p:spPr>
          <a:xfrm>
            <a:off x="3098875" y="3789575"/>
            <a:ext cx="100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Puzzle</a:t>
            </a:r>
            <a:endParaRPr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28" name="Google Shape;128;p19"/>
          <p:cNvSpPr txBox="1"/>
          <p:nvPr/>
        </p:nvSpPr>
        <p:spPr>
          <a:xfrm>
            <a:off x="601100" y="4189775"/>
            <a:ext cx="1159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Slither.io</a:t>
            </a:r>
            <a:endParaRPr sz="12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Diep.io</a:t>
            </a:r>
            <a:endParaRPr sz="12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29" name="Google Shape;129;p19"/>
          <p:cNvSpPr txBox="1"/>
          <p:nvPr/>
        </p:nvSpPr>
        <p:spPr>
          <a:xfrm>
            <a:off x="2660577" y="4189775"/>
            <a:ext cx="1734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Water Sort Puzzle</a:t>
            </a:r>
            <a:endParaRPr sz="12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Magic Jigsaw Puzzle</a:t>
            </a:r>
            <a:endParaRPr sz="12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30" name="Google Shape;130;p19"/>
          <p:cNvSpPr txBox="1"/>
          <p:nvPr/>
        </p:nvSpPr>
        <p:spPr>
          <a:xfrm>
            <a:off x="5127750" y="4112825"/>
            <a:ext cx="1333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Hair Challenge</a:t>
            </a:r>
            <a:endParaRPr sz="12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31" name="Google Shape;131;p19"/>
          <p:cNvSpPr txBox="1"/>
          <p:nvPr/>
        </p:nvSpPr>
        <p:spPr>
          <a:xfrm>
            <a:off x="7091175" y="4308075"/>
            <a:ext cx="1523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Phone Case DIY</a:t>
            </a:r>
            <a:endParaRPr sz="12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pic>
        <p:nvPicPr>
          <p:cNvPr id="132" name="Google Shape;132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574848" y="4752225"/>
            <a:ext cx="420500" cy="2181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19"/>
          <p:cNvCxnSpPr/>
          <p:nvPr/>
        </p:nvCxnSpPr>
        <p:spPr>
          <a:xfrm>
            <a:off x="1485900" y="752150"/>
            <a:ext cx="6172200" cy="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134" name="Google Shape;134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94500" y="1911425"/>
            <a:ext cx="1592709" cy="15478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0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0"/>
          <p:cNvSpPr txBox="1"/>
          <p:nvPr>
            <p:ph type="title"/>
          </p:nvPr>
        </p:nvSpPr>
        <p:spPr>
          <a:xfrm>
            <a:off x="1246800" y="253625"/>
            <a:ext cx="6650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b="1" lang="en" sz="204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Thị trường tiềm năng cho các nhà sản xuất game</a:t>
            </a:r>
            <a:endParaRPr b="1" sz="204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41" name="Google Shape;141;p20"/>
          <p:cNvSpPr txBox="1"/>
          <p:nvPr>
            <p:ph idx="1" type="body"/>
          </p:nvPr>
        </p:nvSpPr>
        <p:spPr>
          <a:xfrm>
            <a:off x="692275" y="2259400"/>
            <a:ext cx="3035700" cy="4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717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Đơn giản, đa dạng ý tưởng</a:t>
            </a:r>
            <a:endParaRPr sz="5717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42" name="Google Shape;142;p20"/>
          <p:cNvSpPr txBox="1"/>
          <p:nvPr/>
        </p:nvSpPr>
        <p:spPr>
          <a:xfrm>
            <a:off x="795150" y="4031850"/>
            <a:ext cx="29937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Nguồn vốn khởi đầu cạnh tranh, rủi ro thấp</a:t>
            </a:r>
            <a:endParaRPr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43" name="Google Shape;143;p20"/>
          <p:cNvSpPr txBox="1"/>
          <p:nvPr/>
        </p:nvSpPr>
        <p:spPr>
          <a:xfrm>
            <a:off x="5194600" y="2263050"/>
            <a:ext cx="2702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Khả năng thu hồi lợi nhuận cao</a:t>
            </a:r>
            <a:endParaRPr sz="13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44" name="Google Shape;144;p20"/>
          <p:cNvSpPr txBox="1"/>
          <p:nvPr/>
        </p:nvSpPr>
        <p:spPr>
          <a:xfrm>
            <a:off x="4784950" y="4048350"/>
            <a:ext cx="35220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Hàng loạt doanh nghiệp, nhóm, cá nhân gia nhập ngành mỗi năm</a:t>
            </a:r>
            <a:endParaRPr sz="1300">
              <a:solidFill>
                <a:schemeClr val="lt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pic>
        <p:nvPicPr>
          <p:cNvPr id="145" name="Google Shape;14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74848" y="4752225"/>
            <a:ext cx="420500" cy="2181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6" name="Google Shape;146;p20"/>
          <p:cNvCxnSpPr/>
          <p:nvPr/>
        </p:nvCxnSpPr>
        <p:spPr>
          <a:xfrm>
            <a:off x="1485900" y="828350"/>
            <a:ext cx="6172200" cy="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147" name="Google Shape;14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2195325">
            <a:off x="1254536" y="2494008"/>
            <a:ext cx="1817832" cy="18178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71001" y="1239976"/>
            <a:ext cx="1093025" cy="93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96163" y="2995324"/>
            <a:ext cx="1773575" cy="85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203248">
            <a:off x="1895913" y="1299532"/>
            <a:ext cx="532599" cy="8659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1"/>
          <p:cNvSpPr txBox="1"/>
          <p:nvPr>
            <p:ph type="title"/>
          </p:nvPr>
        </p:nvSpPr>
        <p:spPr>
          <a:xfrm>
            <a:off x="2477100" y="1922850"/>
            <a:ext cx="340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8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 sz="38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" name="Google Shape;156;p21"/>
          <p:cNvSpPr txBox="1"/>
          <p:nvPr>
            <p:ph idx="1" type="body"/>
          </p:nvPr>
        </p:nvSpPr>
        <p:spPr>
          <a:xfrm>
            <a:off x="3843175" y="1791725"/>
            <a:ext cx="4785000" cy="12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0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HƯỚNG DẪN XÂY DỰNG HYPER-CASUAL GAME</a:t>
            </a:r>
            <a:endParaRPr b="1" sz="300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157" name="Google Shape;15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74848" y="4752225"/>
            <a:ext cx="420500" cy="21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